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2466" y="-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AC379-0639-4B74-92EB-9F3CEF49FB8D}" type="datetimeFigureOut">
              <a:rPr lang="zh-TW" altLang="en-US" smtClean="0"/>
              <a:pPr/>
              <a:t>2023/8/22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TW" altLang="en-US" smtClean="0"/>
              <a:t>心電圖室介紹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37E0F-3C26-4B98-8B08-7A8FF71722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9AD9F-71A0-45CC-A77B-49E86A9C92BA}" type="datetimeFigureOut">
              <a:rPr lang="zh-TW" altLang="en-US" smtClean="0"/>
              <a:pPr/>
              <a:t>2023/8/22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TW" altLang="en-US" smtClean="0"/>
              <a:t>心電圖室介紹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52C1D-0079-44E8-B66A-B21CE90EDE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胸腔內科檢查衛教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胸腔內科檢查衛教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胸腔內科檢查衛教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胸腔內科檢查衛教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胸腔內科檢查衛教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胸腔內科檢查衛教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胸腔內科檢查衛教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胸腔內科檢查衛教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胸腔內科檢查衛教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胸腔內科檢查衛教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/>
              <a:t>胸腔內科檢查衛教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胸腔內科檢查衛教</a:t>
            </a:r>
            <a:r>
              <a:rPr lang="en-US" altLang="zh-TW" smtClean="0"/>
              <a:t>Q&amp;A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83858-C72F-4075-92A9-6925389C33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ext Box 78"/>
          <p:cNvSpPr txBox="1">
            <a:spLocks noChangeArrowheads="1"/>
          </p:cNvSpPr>
          <p:nvPr/>
        </p:nvSpPr>
        <p:spPr bwMode="auto">
          <a:xfrm>
            <a:off x="332656" y="4880992"/>
            <a:ext cx="626469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0" rIns="182880" bIns="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ts val="1800"/>
              </a:lnSpc>
            </a:pPr>
            <a:r>
              <a:rPr lang="zh-TW" altLang="zh-TW" sz="15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★</a:t>
            </a:r>
            <a:r>
              <a:rPr lang="en-US" altLang="zh-TW" sz="15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15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胸腔內科</a:t>
            </a:r>
            <a:r>
              <a:rPr lang="zh-TW" altLang="zh-TW" sz="15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檢查答客問 </a:t>
            </a:r>
            <a:endParaRPr lang="en-US" altLang="zh-TW" sz="1500" b="1" dirty="0" smtClean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700"/>
              </a:lnSpc>
            </a:pPr>
            <a:endParaRPr lang="zh-TW" altLang="zh-TW" sz="1300" dirty="0" smtClean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7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：肺功能檢查時間大約要多久時間？ </a:t>
            </a:r>
          </a:p>
          <a:p>
            <a:pPr marL="266700" indent="-266700">
              <a:lnSpc>
                <a:spcPts val="17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：肺功能檢查時間大約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30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分鐘，但若無法有效配合檢查方法會延長檢查時間。</a:t>
            </a:r>
          </a:p>
          <a:p>
            <a:pPr marL="266700" indent="-266700">
              <a:lnSpc>
                <a:spcPts val="17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7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：肺功能檢查要注意什麼？</a:t>
            </a:r>
          </a:p>
          <a:p>
            <a:pPr marL="266700" indent="-266700">
              <a:lnSpc>
                <a:spcPts val="17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：肺功能不需禁食，但檢查前一天晚上及當日早上不能使用支氣管擴張劑、咖啡、茶及可樂，都會影響檢查報告準確性。</a:t>
            </a:r>
          </a:p>
          <a:p>
            <a:pPr marL="266700" indent="-266700">
              <a:lnSpc>
                <a:spcPts val="17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7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：請問胸腔超音波檢查需要禁食嗎？需要注意什麼嗎？</a:t>
            </a:r>
          </a:p>
          <a:p>
            <a:pPr marL="266700" indent="-266700">
              <a:lnSpc>
                <a:spcPts val="17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：胸部超音波檢查不需禁食，檢查前請填妥同意書及勿穿連身式套裝。</a:t>
            </a:r>
          </a:p>
          <a:p>
            <a:pPr marL="266700" indent="-266700">
              <a:lnSpc>
                <a:spcPts val="17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7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：支氣管檢查是怎麼做？會很痛嗎？人會清醒的嗎？要多久時間？</a:t>
            </a:r>
          </a:p>
          <a:p>
            <a:pPr marL="266700" indent="-266700">
              <a:lnSpc>
                <a:spcPts val="17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：使用一根很細小的內視鏡管從鼻腔經過喉嚨到氣管深部。檢查前會先給予病患鼻腔及喉嚨吸入局部麻醉劑，因為是局部的麻醉，所以檢查全程都是清醒的，一般檢查時間大約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30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分鐘</a:t>
            </a:r>
          </a:p>
          <a:p>
            <a:pPr marL="266700" indent="-266700">
              <a:lnSpc>
                <a:spcPts val="17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7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：支氣管檢查前可以吃東西嗎？一定要家屬陪同嗎？</a:t>
            </a:r>
          </a:p>
          <a:p>
            <a:pPr marL="266700" indent="-266700">
              <a:lnSpc>
                <a:spcPts val="17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：檢查前一晚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12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點之後不能吃東西，因為檢查會使用局部麻醉，因此病患出現頭暈及不舒服情形，故需家屬陪同以免危險。</a:t>
            </a:r>
            <a:endParaRPr kumimoji="1" lang="zh-TW" altLang="en-US" sz="13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</p:txBody>
      </p:sp>
      <p:grpSp>
        <p:nvGrpSpPr>
          <p:cNvPr id="18" name="群組 17"/>
          <p:cNvGrpSpPr/>
          <p:nvPr/>
        </p:nvGrpSpPr>
        <p:grpSpPr>
          <a:xfrm>
            <a:off x="404664" y="272480"/>
            <a:ext cx="6301818" cy="4523763"/>
            <a:chOff x="307257" y="350879"/>
            <a:chExt cx="6301818" cy="4523763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403686" y="3095301"/>
              <a:ext cx="2017202" cy="1713683"/>
            </a:xfrm>
            <a:prstGeom prst="rect">
              <a:avLst/>
            </a:prstGeom>
            <a:solidFill>
              <a:srgbClr val="E1F1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4" name="Rectangle 63"/>
            <p:cNvSpPr>
              <a:spLocks noChangeArrowheads="1"/>
            </p:cNvSpPr>
            <p:nvPr/>
          </p:nvSpPr>
          <p:spPr bwMode="auto">
            <a:xfrm>
              <a:off x="307257" y="350879"/>
              <a:ext cx="169415" cy="4458105"/>
            </a:xfrm>
            <a:prstGeom prst="rect">
              <a:avLst/>
            </a:prstGeom>
            <a:solidFill>
              <a:srgbClr val="7EC2FF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0" name="Rectangle 64"/>
            <p:cNvSpPr>
              <a:spLocks noChangeArrowheads="1"/>
            </p:cNvSpPr>
            <p:nvPr/>
          </p:nvSpPr>
          <p:spPr bwMode="auto">
            <a:xfrm>
              <a:off x="2422515" y="363189"/>
              <a:ext cx="4186560" cy="2730303"/>
            </a:xfrm>
            <a:prstGeom prst="rect">
              <a:avLst/>
            </a:prstGeom>
            <a:solidFill>
              <a:srgbClr val="7EC2FF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29" name="Text Box 76"/>
            <p:cNvSpPr txBox="1">
              <a:spLocks noChangeArrowheads="1"/>
            </p:cNvSpPr>
            <p:nvPr/>
          </p:nvSpPr>
          <p:spPr bwMode="auto">
            <a:xfrm>
              <a:off x="2655183" y="500506"/>
              <a:ext cx="3870161" cy="1716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2800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                  胸腔內科  </a:t>
              </a:r>
              <a:endParaRPr kumimoji="1" lang="en-US" altLang="zh-TW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1" dirty="0" smtClean="0">
                  <a:solidFill>
                    <a:srgbClr val="7030A0"/>
                  </a:solidFill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〈</a:t>
              </a:r>
              <a:r>
                <a:rPr kumimoji="1" lang="zh-TW" altLang="en-US" sz="2000" b="1" dirty="0" smtClean="0">
                  <a:solidFill>
                    <a:srgbClr val="7030A0"/>
                  </a:solidFill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檢查</a:t>
              </a:r>
              <a:r>
                <a:rPr kumimoji="1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衛教</a:t>
              </a:r>
              <a:r>
                <a:rPr kumimoji="1" lang="en-US" altLang="zh-TW" sz="2000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微軟正黑體" pitchFamily="34" charset="-120"/>
                  <a:ea typeface="微軟正黑體" pitchFamily="34" charset="-120"/>
                  <a:cs typeface="新細明體" pitchFamily="18" charset="-120"/>
                </a:rPr>
                <a:t>Q&amp;A〉</a:t>
              </a:r>
              <a:endParaRPr kumimoji="1" lang="zh-TW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endParaRPr>
            </a:p>
          </p:txBody>
        </p:sp>
        <p:sp>
          <p:nvSpPr>
            <p:cNvPr id="1028" name="Text Box 77"/>
            <p:cNvSpPr txBox="1">
              <a:spLocks noChangeArrowheads="1"/>
            </p:cNvSpPr>
            <p:nvPr/>
          </p:nvSpPr>
          <p:spPr bwMode="auto">
            <a:xfrm>
              <a:off x="3140968" y="2072680"/>
              <a:ext cx="3381325" cy="901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0" rIns="91440" bIns="0" numCol="1" anchor="b" anchorCtr="0" compatLnSpc="1">
              <a:prstTxWarp prst="textNoShape">
                <a:avLst/>
              </a:prstTxWarp>
            </a:bodyPr>
            <a:lstStyle/>
            <a:p>
              <a:pPr lvl="0" algn="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altLang="en-US" dirty="0" smtClean="0">
                  <a:solidFill>
                    <a:srgbClr val="7030A0"/>
                  </a:solidFill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修訂</a:t>
              </a:r>
              <a:r>
                <a:rPr kumimoji="1" lang="en-US" altLang="zh-TW" dirty="0" smtClean="0">
                  <a:solidFill>
                    <a:srgbClr val="7030A0"/>
                  </a:solidFill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: 2023/08/08</a:t>
              </a:r>
              <a:r>
                <a:rPr kumimoji="1" lang="en-US" altLang="zh-TW" dirty="0" smtClean="0">
                  <a:solidFill>
                    <a:srgbClr val="7030A0"/>
                  </a:solidFill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</a:t>
              </a:r>
              <a:endParaRPr kumimoji="1" lang="en-US" altLang="zh-TW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生理檢</a:t>
              </a:r>
              <a:r>
                <a:rPr kumimoji="1" lang="zh-TW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微軟正黑體" pitchFamily="34" charset="-120"/>
                  <a:ea typeface="微軟正黑體" pitchFamily="34" charset="-120"/>
                  <a:cs typeface="細明體" pitchFamily="49" charset="-120"/>
                </a:rPr>
                <a:t>查</a:t>
              </a:r>
              <a:r>
                <a:rPr kumimoji="1" lang="zh-TW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微軟正黑體" pitchFamily="34" charset="-120"/>
                  <a:ea typeface="微軟正黑體" pitchFamily="34" charset="-120"/>
                  <a:cs typeface="Meiryo" pitchFamily="34" charset="-128"/>
                </a:rPr>
                <a:t>科</a:t>
              </a:r>
              <a:endParaRPr kumimoji="1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pic>
          <p:nvPicPr>
            <p:cNvPr id="1031" name="Placehold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18296" y="3178200"/>
              <a:ext cx="4028880" cy="1112365"/>
            </a:xfrm>
            <a:prstGeom prst="rect">
              <a:avLst/>
            </a:prstGeom>
            <a:noFill/>
          </p:spPr>
        </p:pic>
        <p:sp>
          <p:nvSpPr>
            <p:cNvPr id="1035" name="Text Box 92"/>
            <p:cNvSpPr txBox="1">
              <a:spLocks noChangeArrowheads="1"/>
            </p:cNvSpPr>
            <p:nvPr/>
          </p:nvSpPr>
          <p:spPr bwMode="auto">
            <a:xfrm>
              <a:off x="332656" y="403796"/>
              <a:ext cx="2302585" cy="4170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182880" tIns="0" rIns="18288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800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衛教資訊</a:t>
              </a:r>
              <a:endParaRPr kumimoji="1" lang="zh-TW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7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7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8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16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新竹馬偕紀念醫院</a:t>
              </a:r>
              <a:endParaRPr kumimoji="1" lang="zh-TW" sz="16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地址：</a:t>
              </a:r>
              <a:endParaRPr kumimoji="1" lang="zh-TW" sz="16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30071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新竹市光復路二段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690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號</a:t>
              </a:r>
              <a:endPara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電話：</a:t>
              </a:r>
              <a:endPara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03-5166868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，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03-6119595</a:t>
              </a:r>
              <a:endPara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電子郵件：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service@ms7.mmh.org.tw</a:t>
              </a:r>
              <a:endPara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lvl="0" eaLnBrk="0" fontAlgn="base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alt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．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健康諮詢專線：</a:t>
              </a:r>
              <a:r>
                <a:rPr kumimoji="1" lang="en-US" altLang="zh-TW" sz="1000" dirty="0" smtClean="0"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03-5745098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/>
              </a:r>
              <a:b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</a:b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   週一～週五 上午  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9:00~12:00</a:t>
              </a:r>
              <a:b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</a:b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                    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   下午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14:00~17:00</a:t>
              </a:r>
              <a:b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</a:b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   週六至中午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12:00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，例假日休息</a:t>
              </a:r>
              <a:endPara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．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語音掛號電話：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03-5166516</a:t>
              </a:r>
              <a:endPara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．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人工掛號電話：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03-6118866</a:t>
              </a:r>
              <a:b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</a:b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   </a:t>
              </a:r>
              <a:r>
                <a:rPr kumimoji="1" lang="zh-TW" altLang="en-US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週一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~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週五 上午 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8:00~17:00</a:t>
              </a:r>
              <a:b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</a:b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   </a:t>
              </a:r>
              <a:r>
                <a:rPr kumimoji="1" lang="zh-TW" altLang="en-US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            </a:t>
              </a:r>
              <a:r>
                <a:rPr kumimoji="1" lang="zh-TW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週六 上午 </a:t>
              </a: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  <a:cs typeface="Times New Roman" pitchFamily="18" charset="0"/>
                </a:rPr>
                <a:t>8:00~12:00</a:t>
              </a:r>
              <a:endPara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entury Gothic" pitchFamily="34" charset="0"/>
                <a:ea typeface="メイリオ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3" name="Text Box 9"/>
            <p:cNvSpPr txBox="1">
              <a:spLocks noChangeArrowheads="1"/>
            </p:cNvSpPr>
            <p:nvPr/>
          </p:nvSpPr>
          <p:spPr bwMode="auto">
            <a:xfrm>
              <a:off x="2665809" y="4408686"/>
              <a:ext cx="3884935" cy="465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(C)Mackay Memorial Hospital All Rights Reserved</a:t>
              </a:r>
              <a:r>
                <a:rPr kumimoji="1" lang="en-US" altLang="zh-TW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.  </a:t>
              </a:r>
              <a:endParaRPr kumimoji="1" lang="en-US" altLang="zh-TW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馬偕紀念醫院</a:t>
              </a:r>
              <a:r>
                <a:rPr kumimoji="1" lang="zh-TW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 Gothic" pitchFamily="34" charset="0"/>
                  <a:ea typeface="標楷體" pitchFamily="65" charset="-120"/>
                  <a:cs typeface="Times New Roman" pitchFamily="18" charset="0"/>
                </a:rPr>
                <a:t> </a:t>
              </a:r>
              <a:r>
                <a:rPr kumimoji="1" lang="zh-TW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著作權所有，並保留一切權利  </a:t>
              </a:r>
              <a:r>
                <a:rPr kumimoji="1" lang="zh-TW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 Gothic" pitchFamily="34" charset="0"/>
                  <a:ea typeface="標楷體" pitchFamily="65" charset="-120"/>
                  <a:cs typeface="Times New Roman" pitchFamily="18" charset="0"/>
                </a:rPr>
                <a:t> </a:t>
              </a:r>
              <a:endParaRPr kumimoji="1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65125" y="11261197"/>
            <a:ext cx="6819900" cy="72231"/>
          </a:xfrm>
          <a:prstGeom prst="rect">
            <a:avLst/>
          </a:prstGeom>
          <a:solidFill>
            <a:srgbClr val="7EC2FF"/>
          </a:solidFill>
          <a:ln w="19050">
            <a:noFill/>
            <a:miter lim="800000"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45" name="Rectangle 63"/>
          <p:cNvSpPr>
            <a:spLocks noChangeArrowheads="1"/>
          </p:cNvSpPr>
          <p:nvPr/>
        </p:nvSpPr>
        <p:spPr bwMode="auto">
          <a:xfrm>
            <a:off x="332656" y="9241730"/>
            <a:ext cx="6264696" cy="72000"/>
          </a:xfrm>
          <a:prstGeom prst="rect">
            <a:avLst/>
          </a:prstGeom>
          <a:solidFill>
            <a:srgbClr val="7EC2FF"/>
          </a:solidFill>
          <a:ln w="19050">
            <a:noFill/>
            <a:miter lim="800000"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" name="投影片編號版面配置區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1</a:t>
            </a:fld>
            <a:endParaRPr lang="zh-TW" altLang="en-US"/>
          </a:p>
        </p:txBody>
      </p:sp>
      <p:sp>
        <p:nvSpPr>
          <p:cNvPr id="22" name="日期版面配置區 21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3662164" cy="527402"/>
          </a:xfrm>
        </p:spPr>
        <p:txBody>
          <a:bodyPr/>
          <a:lstStyle/>
          <a:p>
            <a:r>
              <a:rPr lang="zh-TW" altLang="en-US" smtClean="0"/>
              <a:t>胸腔內科檢查衛教</a:t>
            </a:r>
            <a:r>
              <a:rPr lang="en-US" altLang="zh-TW" smtClean="0"/>
              <a:t>Q&amp;A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ext Box 78"/>
          <p:cNvSpPr txBox="1">
            <a:spLocks noChangeArrowheads="1"/>
          </p:cNvSpPr>
          <p:nvPr/>
        </p:nvSpPr>
        <p:spPr bwMode="auto">
          <a:xfrm>
            <a:off x="332656" y="632520"/>
            <a:ext cx="6264696" cy="820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0" rIns="182880" bIns="0" numCol="1" anchor="t" anchorCtr="0" compatLnSpc="1">
            <a:prstTxWarp prst="textNoShape">
              <a:avLst/>
            </a:prstTxWarp>
          </a:bodyPr>
          <a:lstStyle/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：肺功能檢查時間大約要多久時間？ 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：肺功能檢查時間大約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30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分鐘，但若無法有效配合檢查方法會延長檢查時間。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：肺功能檢查要注意什麼？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：肺功能不需禁食，但檢查前一天晚上及當日早上不能使用支氣管擴張劑、咖啡、茶及可樂，都會影響檢查報告準確性。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：請問胸腔超音波檢查需要禁食嗎？需要注意什麼嗎？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：胸部超音波檢查不需禁食，檢查前請填妥同意書及勿穿連身式套裝。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：支氣管檢查是怎麼做？會很痛嗎？人會清醒的嗎？要多久時間？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：使用一根很細小的內視鏡管從鼻腔經過喉嚨到氣管深部。檢查前會先給予病患鼻腔及喉嚨吸入局部麻醉劑，因為是局部的麻醉，所以檢查全程都是清醒的，一般檢查時間大約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30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分鐘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：支氣管檢查前可以吃東西嗎？一定要家屬陪同嗎？</a:t>
            </a: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：檢查前一晚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12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點之後不能吃東西，因為檢查會使用局部麻醉，因此病患出現頭暈及不舒服情形，故需家屬陪同以免危險。</a:t>
            </a:r>
            <a:endParaRPr lang="en-US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800"/>
              </a:lnSpc>
            </a:pPr>
            <a:endParaRPr lang="en-US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、睡眠檢查如果睡不著怎麼辨，檢查會失敗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? 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會給安眠藥嗎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做睡眠檢查一定要睡著，不然無法收集睡眠的訊號，檢查會失敗。</a:t>
            </a:r>
          </a:p>
          <a:p>
            <a:pPr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     2.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本院都是採自然入睡，不提供安眠藥。</a:t>
            </a:r>
            <a:endParaRPr lang="en-US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1800"/>
              </a:lnSpc>
            </a:pP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、睡眠檢查要睡多久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：入睡的時間，滿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小時以上最佳。</a:t>
            </a:r>
            <a:endParaRPr lang="en-US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1800"/>
              </a:lnSpc>
            </a:pP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、平常有在服用安眠藥幫助入睡，睡眠檢查時可以吃嗎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：可以，做檢查時一併帶過來，再依情況服用。</a:t>
            </a:r>
            <a:endParaRPr lang="en-US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1800"/>
              </a:lnSpc>
            </a:pP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Q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、睡眠檢查需要有家屬陪同嗎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zh-TW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66700" indent="-266700">
              <a:lnSpc>
                <a:spcPts val="1800"/>
              </a:lnSpc>
            </a:pP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：老人、小孩與行動不便者，一定需要一位家屬陪同；一般成人是不需要，如果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zh-TW" altLang="zh-TW" sz="1300" dirty="0" smtClean="0">
                <a:latin typeface="微軟正黑體" pitchFamily="34" charset="-120"/>
                <a:ea typeface="微軟正黑體" pitchFamily="34" charset="-120"/>
              </a:rPr>
              <a:t>自已睡會害怕，也可請一位家屬陪同。</a:t>
            </a:r>
            <a:endParaRPr kumimoji="1" lang="zh-TW" altLang="en-US" sz="13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65125" y="11261197"/>
            <a:ext cx="6819900" cy="72231"/>
          </a:xfrm>
          <a:prstGeom prst="rect">
            <a:avLst/>
          </a:prstGeom>
          <a:solidFill>
            <a:srgbClr val="7EC2FF"/>
          </a:solidFill>
          <a:ln w="19050">
            <a:noFill/>
            <a:miter lim="800000"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45" name="Rectangle 63"/>
          <p:cNvSpPr>
            <a:spLocks noChangeArrowheads="1"/>
          </p:cNvSpPr>
          <p:nvPr/>
        </p:nvSpPr>
        <p:spPr bwMode="auto">
          <a:xfrm>
            <a:off x="332656" y="9241730"/>
            <a:ext cx="6264696" cy="72000"/>
          </a:xfrm>
          <a:prstGeom prst="rect">
            <a:avLst/>
          </a:prstGeom>
          <a:solidFill>
            <a:srgbClr val="7EC2FF"/>
          </a:solidFill>
          <a:ln w="19050">
            <a:noFill/>
            <a:miter lim="800000"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" name="投影片編號版面配置區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858-C72F-4075-92A9-6925389C333C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22" name="日期版面配置區 21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3662164" cy="527402"/>
          </a:xfrm>
        </p:spPr>
        <p:txBody>
          <a:bodyPr/>
          <a:lstStyle/>
          <a:p>
            <a:r>
              <a:rPr lang="zh-TW" altLang="en-US" smtClean="0"/>
              <a:t>胸腔內科檢查衛教</a:t>
            </a:r>
            <a:r>
              <a:rPr lang="en-US" altLang="zh-TW" smtClean="0"/>
              <a:t>Q&amp;A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144</Words>
  <Application>Microsoft Office PowerPoint</Application>
  <PresentationFormat>A4 紙張 (210x297 公釐)</PresentationFormat>
  <Paragraphs>70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投影片 1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hc</dc:creator>
  <cp:lastModifiedBy>hc</cp:lastModifiedBy>
  <cp:revision>38</cp:revision>
  <dcterms:created xsi:type="dcterms:W3CDTF">2017-05-18T04:03:29Z</dcterms:created>
  <dcterms:modified xsi:type="dcterms:W3CDTF">2023-08-22T07:51:09Z</dcterms:modified>
</cp:coreProperties>
</file>